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859" r:id="rId2"/>
    <p:sldId id="931" r:id="rId3"/>
    <p:sldId id="906" r:id="rId4"/>
    <p:sldId id="910" r:id="rId5"/>
    <p:sldId id="911" r:id="rId6"/>
    <p:sldId id="912" r:id="rId7"/>
    <p:sldId id="913" r:id="rId8"/>
    <p:sldId id="932" r:id="rId9"/>
    <p:sldId id="915" r:id="rId10"/>
    <p:sldId id="916" r:id="rId11"/>
    <p:sldId id="917" r:id="rId12"/>
    <p:sldId id="918" r:id="rId13"/>
    <p:sldId id="933" r:id="rId14"/>
    <p:sldId id="922" r:id="rId15"/>
    <p:sldId id="923" r:id="rId16"/>
    <p:sldId id="924" r:id="rId1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11" d="100"/>
          <a:sy n="111" d="100"/>
        </p:scale>
        <p:origin x="648" y="102"/>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九年级下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1317982"/>
            <a:ext cx="12192000" cy="268708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a:solidFill>
                  <a:srgbClr val="70AD47">
                    <a:lumMod val="75000"/>
                  </a:srgbClr>
                </a:solidFill>
                <a:ea typeface="楷体" panose="02010609060101010101" pitchFamily="49" charset="-122"/>
                <a:cs typeface="Times New Roman" panose="02020603050405020304" pitchFamily="18" charset="0"/>
              </a:rPr>
              <a:t>第三</a:t>
            </a:r>
            <a:r>
              <a:rPr lang="zh-CN" altLang="en-US" sz="6000" smtClean="0">
                <a:solidFill>
                  <a:srgbClr val="70AD47">
                    <a:lumMod val="75000"/>
                  </a:srgbClr>
                </a:solidFill>
                <a:ea typeface="楷体" panose="02010609060101010101" pitchFamily="49" charset="-122"/>
                <a:cs typeface="Times New Roman" panose="02020603050405020304" pitchFamily="18" charset="0"/>
              </a:rPr>
              <a:t>单元  第一次世界大战</a:t>
            </a:r>
            <a:r>
              <a:rPr lang="zh-CN" altLang="en-US" sz="6000">
                <a:solidFill>
                  <a:srgbClr val="70AD47">
                    <a:lumMod val="75000"/>
                  </a:srgbClr>
                </a:solidFill>
                <a:ea typeface="楷体" panose="02010609060101010101" pitchFamily="49" charset="-122"/>
                <a:cs typeface="Times New Roman" panose="02020603050405020304" pitchFamily="18" charset="0"/>
              </a:rPr>
              <a:t>和战后初期的世界</a:t>
            </a:r>
            <a:endParaRPr lang="zh-CN" altLang="en-US" sz="6000" dirty="0">
              <a:solidFill>
                <a:srgbClr val="70AD47">
                  <a:lumMod val="75000"/>
                </a:srgbClr>
              </a:solidFill>
              <a:ea typeface="楷体" panose="02010609060101010101" pitchFamily="49" charset="-122"/>
              <a:cs typeface="Times New Roman" panose="02020603050405020304" pitchFamily="18" charset="0"/>
            </a:endParaRPr>
          </a:p>
        </p:txBody>
      </p:sp>
      <p:sp>
        <p:nvSpPr>
          <p:cNvPr id="6" name="文本框 5"/>
          <p:cNvSpPr txBox="1"/>
          <p:nvPr/>
        </p:nvSpPr>
        <p:spPr>
          <a:xfrm>
            <a:off x="0" y="4114340"/>
            <a:ext cx="12192000" cy="898836"/>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4000">
                <a:solidFill>
                  <a:prstClr val="black"/>
                </a:solidFill>
                <a:cs typeface="Times New Roman" panose="02020603050405020304" pitchFamily="18" charset="0"/>
              </a:rPr>
              <a:t>第</a:t>
            </a:r>
            <a:r>
              <a:rPr lang="en-US" altLang="zh-CN" sz="4000">
                <a:solidFill>
                  <a:prstClr val="black"/>
                </a:solidFill>
                <a:cs typeface="Times New Roman" panose="02020603050405020304" pitchFamily="18" charset="0"/>
              </a:rPr>
              <a:t>10</a:t>
            </a:r>
            <a:r>
              <a:rPr lang="zh-CN" altLang="en-US" sz="4000" smtClean="0">
                <a:solidFill>
                  <a:prstClr val="black"/>
                </a:solidFill>
                <a:cs typeface="Times New Roman" panose="02020603050405020304" pitchFamily="18" charset="0"/>
              </a:rPr>
              <a:t>课 </a:t>
            </a:r>
            <a:r>
              <a:rPr lang="en-US" altLang="zh-CN" sz="4000" smtClean="0">
                <a:solidFill>
                  <a:prstClr val="black"/>
                </a:solidFill>
                <a:cs typeface="Times New Roman" panose="02020603050405020304" pitchFamily="18" charset="0"/>
              </a:rPr>
              <a:t>《</a:t>
            </a:r>
            <a:r>
              <a:rPr lang="zh-CN" altLang="en-US" sz="4000">
                <a:solidFill>
                  <a:prstClr val="black"/>
                </a:solidFill>
                <a:cs typeface="Times New Roman" panose="02020603050405020304" pitchFamily="18" charset="0"/>
              </a:rPr>
              <a:t>凡尔赛条约</a:t>
            </a:r>
            <a:r>
              <a:rPr lang="en-US" altLang="zh-CN" sz="4000">
                <a:solidFill>
                  <a:prstClr val="black"/>
                </a:solidFill>
                <a:cs typeface="Times New Roman" panose="02020603050405020304" pitchFamily="18" charset="0"/>
              </a:rPr>
              <a:t>》</a:t>
            </a:r>
            <a:r>
              <a:rPr lang="zh-CN" altLang="en-US" sz="4000">
                <a:solidFill>
                  <a:prstClr val="black"/>
                </a:solidFill>
                <a:cs typeface="Times New Roman" panose="02020603050405020304" pitchFamily="18" charset="0"/>
              </a:rPr>
              <a:t>和</a:t>
            </a:r>
            <a:r>
              <a:rPr lang="en-US" altLang="zh-CN" sz="4000">
                <a:solidFill>
                  <a:prstClr val="black"/>
                </a:solidFill>
                <a:cs typeface="Times New Roman" panose="02020603050405020304" pitchFamily="18" charset="0"/>
              </a:rPr>
              <a:t>《</a:t>
            </a:r>
            <a:r>
              <a:rPr lang="zh-CN" altLang="en-US" sz="4000">
                <a:solidFill>
                  <a:prstClr val="black"/>
                </a:solidFill>
                <a:cs typeface="Times New Roman" panose="02020603050405020304" pitchFamily="18" charset="0"/>
              </a:rPr>
              <a:t>九国公约</a:t>
            </a:r>
            <a:r>
              <a:rPr lang="en-US" altLang="zh-CN" sz="4000">
                <a:solidFill>
                  <a:prstClr val="black"/>
                </a:solidFill>
                <a:cs typeface="Times New Roman" panose="02020603050405020304" pitchFamily="18" charset="0"/>
              </a:rPr>
              <a:t>》</a:t>
            </a:r>
            <a:endParaRPr lang="zh-CN" altLang="en-US" sz="4000" dirty="0">
              <a:solidFill>
                <a:prstClr val="black"/>
              </a:solidFill>
              <a:cs typeface="Times New Roman" panose="02020603050405020304" pitchFamily="18" charset="0"/>
            </a:endParaRP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月，美国国务院远东司司长马慕瑞称：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有必要要求日本终止一些与中国所签定的秘密的不平等条约，以确保华盛顿会议的成功。</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这表明美国</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支持中国民族独立</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反对日本独占中国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粗暴干涉中国内政</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废除了</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不平等条约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055646" y="1421402"/>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2692930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rPr>
              <a:t>10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同学为比较《凡尔赛条约》与《九国公约》，制作了如下示意图。图中交集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相同点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的内容最适合的是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ea typeface="楷体" panose="02010609060101010101" pitchFamily="49" charset="-122"/>
                <a:cs typeface="Times New Roman" panose="02020603050405020304" pitchFamily="18" charset="0"/>
              </a:rPr>
              <a:t>都提高了欧洲国家的地位</a:t>
            </a:r>
            <a:endParaRPr lang="zh-CN" altLang="zh-CN" sz="1200">
              <a:solidFill>
                <a:srgbClr val="000000"/>
              </a:solidFill>
              <a:ea typeface="楷体" panose="02010609060101010101" pitchFamily="49" charset="-122"/>
              <a:cs typeface="Times New Roman" panose="02020603050405020304" pitchFamily="18" charset="0"/>
            </a:endParaRPr>
          </a:p>
          <a:p>
            <a:pPr hangingPunct="0">
              <a:spcAft>
                <a:spcPts val="0"/>
              </a:spcAft>
            </a:pPr>
            <a:r>
              <a:rPr lang="en-US" altLang="zh-CN">
                <a:solidFill>
                  <a:srgbClr val="000000"/>
                </a:solidFill>
                <a:ea typeface="楷体" panose="02010609060101010101" pitchFamily="49" charset="-122"/>
                <a:cs typeface="Times New Roman" panose="02020603050405020304" pitchFamily="18" charset="0"/>
              </a:rPr>
              <a:t>B. </a:t>
            </a:r>
            <a:r>
              <a:rPr lang="zh-CN" altLang="zh-CN">
                <a:solidFill>
                  <a:srgbClr val="000000"/>
                </a:solidFill>
                <a:ea typeface="楷体" panose="02010609060101010101" pitchFamily="49" charset="-122"/>
                <a:cs typeface="Times New Roman" panose="02020603050405020304" pitchFamily="18" charset="0"/>
              </a:rPr>
              <a:t>都实现了大国实力的均衡</a:t>
            </a:r>
            <a:endParaRPr lang="zh-CN" altLang="zh-CN" sz="1200">
              <a:solidFill>
                <a:srgbClr val="000000"/>
              </a:solidFill>
              <a:ea typeface="楷体" panose="02010609060101010101" pitchFamily="49" charset="-122"/>
              <a:cs typeface="Times New Roman" panose="02020603050405020304" pitchFamily="18" charset="0"/>
            </a:endParaRPr>
          </a:p>
          <a:p>
            <a:pPr hangingPunct="0">
              <a:spcAft>
                <a:spcPts val="0"/>
              </a:spcAft>
            </a:pPr>
            <a:r>
              <a:rPr lang="en-US" altLang="zh-CN">
                <a:solidFill>
                  <a:srgbClr val="000000"/>
                </a:solidFill>
                <a:ea typeface="楷体" panose="02010609060101010101" pitchFamily="49" charset="-122"/>
                <a:cs typeface="Times New Roman" panose="02020603050405020304" pitchFamily="18" charset="0"/>
              </a:rPr>
              <a:t>C. </a:t>
            </a:r>
            <a:r>
              <a:rPr lang="zh-CN" altLang="zh-CN">
                <a:solidFill>
                  <a:srgbClr val="000000"/>
                </a:solidFill>
                <a:ea typeface="楷体" panose="02010609060101010101" pitchFamily="49" charset="-122"/>
                <a:cs typeface="Times New Roman" panose="02020603050405020304" pitchFamily="18" charset="0"/>
              </a:rPr>
              <a:t>都是大国强权政治的产物</a:t>
            </a:r>
            <a:endParaRPr lang="zh-CN" altLang="zh-CN" sz="1200">
              <a:solidFill>
                <a:srgbClr val="000000"/>
              </a:solidFill>
              <a:ea typeface="楷体" panose="02010609060101010101" pitchFamily="49" charset="-122"/>
              <a:cs typeface="Times New Roman" panose="02020603050405020304" pitchFamily="18" charset="0"/>
            </a:endParaRPr>
          </a:p>
          <a:p>
            <a:pPr hangingPunct="0">
              <a:spcAft>
                <a:spcPts val="0"/>
              </a:spcAft>
            </a:pPr>
            <a:r>
              <a:rPr lang="en-US" altLang="zh-CN">
                <a:solidFill>
                  <a:srgbClr val="000000"/>
                </a:solidFill>
                <a:ea typeface="楷体" panose="02010609060101010101" pitchFamily="49" charset="-122"/>
                <a:cs typeface="Times New Roman" panose="02020603050405020304" pitchFamily="18" charset="0"/>
              </a:rPr>
              <a:t>D. </a:t>
            </a:r>
            <a:r>
              <a:rPr lang="zh-CN" altLang="zh-CN">
                <a:solidFill>
                  <a:srgbClr val="000000"/>
                </a:solidFill>
                <a:ea typeface="楷体" panose="02010609060101010101" pitchFamily="49" charset="-122"/>
                <a:cs typeface="Times New Roman" panose="02020603050405020304" pitchFamily="18" charset="0"/>
              </a:rPr>
              <a:t>都维护了弱小国家的</a:t>
            </a:r>
            <a:r>
              <a:rPr lang="zh-CN" altLang="zh-CN" smtClean="0">
                <a:solidFill>
                  <a:srgbClr val="000000"/>
                </a:solidFill>
                <a:ea typeface="楷体" panose="02010609060101010101" pitchFamily="49" charset="-122"/>
                <a:cs typeface="Times New Roman" panose="02020603050405020304" pitchFamily="18" charset="0"/>
              </a:rPr>
              <a:t>利益</a:t>
            </a:r>
            <a:endParaRPr lang="zh-CN" altLang="zh-CN" sz="1200">
              <a:solidFill>
                <a:srgbClr val="000000"/>
              </a:solidFill>
              <a:ea typeface="楷体" panose="02010609060101010101" pitchFamily="49" charset="-122"/>
              <a:cs typeface="Times New Roman" panose="02020603050405020304" pitchFamily="18" charset="0"/>
            </a:endParaRPr>
          </a:p>
        </p:txBody>
      </p:sp>
      <p:sp>
        <p:nvSpPr>
          <p:cNvPr id="3" name="矩形 2"/>
          <p:cNvSpPr/>
          <p:nvPr/>
        </p:nvSpPr>
        <p:spPr>
          <a:xfrm>
            <a:off x="4511030" y="1484784"/>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591353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第一次世界大战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后，通过巴黎和会和华盛顿会议，帝国主义列强建立了凡尔赛</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华盛顿体系，确立了战后国际新秩序。这两次会议</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解决了帝国主义国家之间的矛盾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都严重损害了中国的主权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成功实现了美国称霸世界的野心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维护了世界的和平与</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319342" y="1412776"/>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2158737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28927"/>
            <a:ext cx="11485848" cy="2441374"/>
          </a:xfrm>
        </p:spPr>
        <p:txBody>
          <a:bodyPr/>
          <a:lstStyle/>
          <a:p>
            <a:pPr hangingPunct="0">
              <a:lnSpc>
                <a:spcPct val="130000"/>
              </a:lnSpc>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第一次世界大战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刚刚结束，战胜的协约国就迫不及待地在新秩序的基础上展开新的争夺，地点从硝烟弥漫的战场转移到了唇枪舌剑的谈判桌旁。阅读下列材料，回答问题。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火山口</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上的分赃</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a:t>
            </a:r>
            <a:endParaRPr lang="zh-CN" altLang="en-US"/>
          </a:p>
        </p:txBody>
      </p:sp>
      <p:pic>
        <p:nvPicPr>
          <p:cNvPr id="3" name="图片 2"/>
          <p:cNvPicPr>
            <a:picLocks noChangeAspect="1"/>
          </p:cNvPicPr>
          <p:nvPr/>
        </p:nvPicPr>
        <p:blipFill>
          <a:blip r:embed="rId2"/>
          <a:stretch>
            <a:fillRect/>
          </a:stretch>
        </p:blipFill>
        <p:spPr>
          <a:xfrm>
            <a:off x="1630710" y="4245784"/>
            <a:ext cx="2520280" cy="2101550"/>
          </a:xfrm>
          <a:prstGeom prst="rect">
            <a:avLst/>
          </a:prstGeom>
        </p:spPr>
      </p:pic>
      <p:pic>
        <p:nvPicPr>
          <p:cNvPr id="5" name="图片 4"/>
          <p:cNvPicPr>
            <a:picLocks noChangeAspect="1"/>
          </p:cNvPicPr>
          <p:nvPr/>
        </p:nvPicPr>
        <p:blipFill>
          <a:blip r:embed="rId3"/>
          <a:stretch>
            <a:fillRect/>
          </a:stretch>
        </p:blipFill>
        <p:spPr>
          <a:xfrm>
            <a:off x="4943078" y="4245784"/>
            <a:ext cx="4464496" cy="2135544"/>
          </a:xfrm>
          <a:prstGeom prst="rect">
            <a:avLst/>
          </a:prstGeom>
        </p:spPr>
      </p:pic>
      <p:pic>
        <p:nvPicPr>
          <p:cNvPr id="6" name="图片 5"/>
          <p:cNvPicPr>
            <a:picLocks noChangeAspect="1"/>
          </p:cNvPicPr>
          <p:nvPr/>
        </p:nvPicPr>
        <p:blipFill>
          <a:blip r:embed="rId4"/>
          <a:stretch>
            <a:fillRect/>
          </a:stretch>
        </p:blipFill>
        <p:spPr>
          <a:xfrm>
            <a:off x="365172" y="792823"/>
            <a:ext cx="6901240" cy="1013842"/>
          </a:xfrm>
          <a:prstGeom prst="rect">
            <a:avLst/>
          </a:prstGeom>
        </p:spPr>
      </p:pic>
    </p:spTree>
    <p:extLst>
      <p:ext uri="{BB962C8B-B14F-4D97-AF65-F5344CB8AC3E}">
        <p14:creationId xmlns:p14="http://schemas.microsoft.com/office/powerpoint/2010/main" val="19131939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lgn="dist"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图一中签订条约的双方是谁？图二反映的现象在《凡尔赛条约》中是怎样</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规</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《凡尔赛条约》对德国的海外殖民地是怎样安排的？巴黎</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会上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与中国相关的内容是什么？由此引发了中国的什么运动</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1876366"/>
            <a:ext cx="5134739" cy="646331"/>
          </a:xfrm>
          <a:prstGeom prst="rect">
            <a:avLst/>
          </a:prstGeom>
        </p:spPr>
        <p:txBody>
          <a:bodyPr wrap="none">
            <a:spAutoFit/>
          </a:bodyPr>
          <a:lstStyle/>
          <a:p>
            <a:pPr>
              <a:lnSpc>
                <a:spcPct val="150000"/>
              </a:lnSpc>
              <a:spcAft>
                <a:spcPts val="0"/>
              </a:spcAft>
            </a:pPr>
            <a:r>
              <a:rPr lang="zh-CN" altLang="zh-CN" sz="2400">
                <a:cs typeface="Times New Roman" panose="02020603050405020304" pitchFamily="18" charset="0"/>
              </a:rPr>
              <a:t>协约国与德国。不许德国拥有空军。</a:t>
            </a:r>
            <a:endParaRPr lang="zh-CN" altLang="zh-CN" sz="1200">
              <a:solidFill>
                <a:srgbClr val="000000"/>
              </a:solidFill>
              <a:cs typeface="Times New Roman" panose="02020603050405020304" pitchFamily="18" charset="0"/>
            </a:endParaRPr>
          </a:p>
        </p:txBody>
      </p:sp>
      <p:sp>
        <p:nvSpPr>
          <p:cNvPr id="4" name="矩形 3"/>
          <p:cNvSpPr/>
          <p:nvPr/>
        </p:nvSpPr>
        <p:spPr>
          <a:xfrm>
            <a:off x="343710" y="3524815"/>
            <a:ext cx="11584144" cy="1200329"/>
          </a:xfrm>
          <a:prstGeom prst="rect">
            <a:avLst/>
          </a:prstGeom>
        </p:spPr>
        <p:txBody>
          <a:bodyPr wrap="square">
            <a:spAutoFit/>
          </a:bodyPr>
          <a:lstStyle/>
          <a:p>
            <a:pPr>
              <a:lnSpc>
                <a:spcPct val="150000"/>
              </a:lnSpc>
              <a:spcAft>
                <a:spcPts val="0"/>
              </a:spcAft>
            </a:pPr>
            <a:r>
              <a:rPr lang="zh-CN" altLang="zh-CN" sz="2400" dirty="0">
                <a:cs typeface="Times New Roman" panose="02020603050405020304" pitchFamily="18" charset="0"/>
              </a:rPr>
              <a:t>德国的全部海外殖民地由英、法、日等国瓜分。将德国在中国山东的权益全部转给日本。五四运动。</a:t>
            </a:r>
            <a:endParaRPr lang="zh-CN" altLang="zh-CN" sz="1200" dirty="0">
              <a:solidFill>
                <a:srgbClr val="000000"/>
              </a:solidFill>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9295041" y="1357338"/>
            <a:ext cx="2520280" cy="2101550"/>
          </a:xfrm>
          <a:prstGeom prst="rect">
            <a:avLst/>
          </a:prstGeom>
        </p:spPr>
      </p:pic>
    </p:spTree>
    <p:extLst>
      <p:ext uri="{BB962C8B-B14F-4D97-AF65-F5344CB8AC3E}">
        <p14:creationId xmlns:p14="http://schemas.microsoft.com/office/powerpoint/2010/main" val="3720366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道义</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之下的宰割</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虽然《九国公约》规定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尊重中国之主权与独立及领土与行政之完整</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但会上中国提出的废除</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二十一条</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取消外国在华势力范围和一切特权的要求并没有得到满足。而公约明确提出</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施用各种之权势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以期切实设立并维持各国在中国全境之商务实业机会均等之原则</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实质上是对中国主权独立和领土完整的粗暴侵犯</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984670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根据材料二并结合所学知识，指出我们应该如何理解《九国公约》的内容和实质</a:t>
            </a:r>
            <a:r>
              <a:rPr lang="zh-CN"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48270" y="1340768"/>
            <a:ext cx="11711016" cy="1684244"/>
          </a:xfrm>
          <a:prstGeom prst="rect">
            <a:avLst/>
          </a:prstGeom>
        </p:spPr>
        <p:txBody>
          <a:bodyPr wrap="square">
            <a:spAutoFit/>
          </a:bodyPr>
          <a:lstStyle/>
          <a:p>
            <a:pPr eaLnBrk="1">
              <a:lnSpc>
                <a:spcPct val="150000"/>
              </a:lnSpc>
              <a:spcAft>
                <a:spcPts val="0"/>
              </a:spcAft>
            </a:pPr>
            <a:r>
              <a:rPr lang="zh-CN" altLang="zh-CN" sz="2400" spc="100">
                <a:cs typeface="Times New Roman" panose="02020603050405020304" pitchFamily="18" charset="0"/>
              </a:rPr>
              <a:t>《九国公约》名义上尊重中国的主权独立和领土完整，宣布在中国实行</a:t>
            </a:r>
            <a:r>
              <a:rPr lang="en-US" altLang="zh-CN" sz="2400" spc="100">
                <a:latin typeface="宋体" panose="02010600030101010101" pitchFamily="2" charset="-122"/>
                <a:cs typeface="Times New Roman" panose="02020603050405020304" pitchFamily="18" charset="0"/>
              </a:rPr>
              <a:t>“</a:t>
            </a:r>
            <a:r>
              <a:rPr lang="zh-CN" altLang="zh-CN" sz="2400" spc="100">
                <a:cs typeface="Times New Roman" panose="02020603050405020304" pitchFamily="18" charset="0"/>
              </a:rPr>
              <a:t>门户开放</a:t>
            </a:r>
            <a:r>
              <a:rPr lang="en-US" altLang="zh-CN" sz="2400" spc="100">
                <a:latin typeface="宋体" panose="02010600030101010101" pitchFamily="2" charset="-122"/>
                <a:cs typeface="Times New Roman" panose="02020603050405020304" pitchFamily="18" charset="0"/>
              </a:rPr>
              <a:t>”“</a:t>
            </a:r>
            <a:r>
              <a:rPr lang="zh-CN" altLang="zh-CN" sz="2400" spc="100">
                <a:cs typeface="Times New Roman" panose="02020603050405020304" pitchFamily="18" charset="0"/>
              </a:rPr>
              <a:t>机会均等</a:t>
            </a:r>
            <a:r>
              <a:rPr lang="en-US" altLang="zh-CN" sz="2400" spc="100">
                <a:latin typeface="宋体" panose="02010600030101010101" pitchFamily="2" charset="-122"/>
                <a:cs typeface="Times New Roman" panose="02020603050405020304" pitchFamily="18" charset="0"/>
              </a:rPr>
              <a:t>”</a:t>
            </a:r>
            <a:r>
              <a:rPr lang="zh-CN" altLang="zh-CN" sz="2400" spc="100">
                <a:cs typeface="Times New Roman" panose="02020603050405020304" pitchFamily="18" charset="0"/>
              </a:rPr>
              <a:t>等原则，实质上是为了保证帝国主义列强对中国的控制，使中国回复到几个帝国主义国家共同支配的</a:t>
            </a:r>
            <a:r>
              <a:rPr lang="zh-CN" altLang="zh-CN" sz="2400">
                <a:cs typeface="Times New Roman" panose="02020603050405020304" pitchFamily="18" charset="0"/>
              </a:rPr>
              <a:t>局面。</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75042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8573"/>
            <a:ext cx="11485848" cy="3416320"/>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《凡尔赛条约》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天津中考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有人说参加巴黎和会的各国代表大多只是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道具</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，因为许多事情已由英国首相劳合</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乔治、法国总理克里孟梭和美国总统威尔逊决定了。这说明巴黎和会</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被大国操纵</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体现平等协商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复苏德国经济</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挑起美苏</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冷战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98662" y="3717032"/>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pic>
        <p:nvPicPr>
          <p:cNvPr id="4" name="图片 3"/>
          <p:cNvPicPr>
            <a:picLocks noChangeAspect="1"/>
          </p:cNvPicPr>
          <p:nvPr/>
        </p:nvPicPr>
        <p:blipFill>
          <a:blip r:embed="rId2"/>
          <a:stretch>
            <a:fillRect/>
          </a:stretch>
        </p:blipFill>
        <p:spPr>
          <a:xfrm>
            <a:off x="360854" y="980728"/>
            <a:ext cx="7381875" cy="1019175"/>
          </a:xfrm>
          <a:prstGeom prst="rect">
            <a:avLst/>
          </a:prstGeom>
        </p:spPr>
      </p:pic>
    </p:spTree>
    <p:extLst>
      <p:ext uri="{BB962C8B-B14F-4D97-AF65-F5344CB8AC3E}">
        <p14:creationId xmlns:p14="http://schemas.microsoft.com/office/powerpoint/2010/main" val="2241036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《凡尔赛条约》中最能反映巴黎和会性质的条款是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103717198"/>
              </p:ext>
            </p:extLst>
          </p:nvPr>
        </p:nvGraphicFramePr>
        <p:xfrm>
          <a:off x="550590" y="1628800"/>
          <a:ext cx="10971213" cy="2194560"/>
        </p:xfrm>
        <a:graphic>
          <a:graphicData uri="http://schemas.openxmlformats.org/drawingml/2006/table">
            <a:tbl>
              <a:tblPr firstRow="1" firstCol="1" bandRow="1"/>
              <a:tblGrid>
                <a:gridCol w="2016224">
                  <a:extLst>
                    <a:ext uri="{9D8B030D-6E8A-4147-A177-3AD203B41FA5}">
                      <a16:colId xmlns:a16="http://schemas.microsoft.com/office/drawing/2014/main" val="4058003713"/>
                    </a:ext>
                  </a:extLst>
                </a:gridCol>
                <a:gridCol w="1656184">
                  <a:extLst>
                    <a:ext uri="{9D8B030D-6E8A-4147-A177-3AD203B41FA5}">
                      <a16:colId xmlns:a16="http://schemas.microsoft.com/office/drawing/2014/main" val="1709854247"/>
                    </a:ext>
                  </a:extLst>
                </a:gridCol>
                <a:gridCol w="7298805">
                  <a:extLst>
                    <a:ext uri="{9D8B030D-6E8A-4147-A177-3AD203B41FA5}">
                      <a16:colId xmlns:a16="http://schemas.microsoft.com/office/drawing/2014/main" val="419683620"/>
                    </a:ext>
                  </a:extLst>
                </a:gridCol>
              </a:tblGrid>
              <a:tr h="0">
                <a:tc>
                  <a:txBody>
                    <a:bodyPr/>
                    <a:lstStyle/>
                    <a:p>
                      <a:pPr algn="ctr" hangingPunct="0">
                        <a:lnSpc>
                          <a:spcPct val="150000"/>
                        </a:lnSpc>
                        <a:spcAft>
                          <a:spcPts val="0"/>
                        </a:spcAf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领土</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阿尔萨斯</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洛林归还法国</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1801373"/>
                  </a:ext>
                </a:extLst>
              </a:tr>
              <a:tr h="0">
                <a:tc>
                  <a:txBody>
                    <a:bodyPr/>
                    <a:lstStyle/>
                    <a:p>
                      <a:pPr algn="ctr" hangingPunct="0">
                        <a:lnSpc>
                          <a:spcPct val="150000"/>
                        </a:lnSpc>
                        <a:spcAft>
                          <a:spcPts val="0"/>
                        </a:spcAf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军事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禁止德国实行义务兵役制</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54131634"/>
                  </a:ext>
                </a:extLst>
              </a:tr>
              <a:tr h="0">
                <a:tc>
                  <a:txBody>
                    <a:bodyPr/>
                    <a:lstStyle/>
                    <a:p>
                      <a:pPr algn="ctr" hangingPunct="0">
                        <a:lnSpc>
                          <a:spcPct val="150000"/>
                        </a:lnSpc>
                        <a:spcAft>
                          <a:spcPts val="0"/>
                        </a:spcAf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赔款</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由协约国设立赔偿委员会</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决定德国战争赔款的总数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03284024"/>
                  </a:ext>
                </a:extLst>
              </a:tr>
              <a:tr h="0">
                <a:tc>
                  <a:txBody>
                    <a:bodyPr/>
                    <a:lstStyle/>
                    <a:p>
                      <a:pPr algn="ctr" hangingPunct="0">
                        <a:lnSpc>
                          <a:spcPct val="150000"/>
                        </a:lnSpc>
                        <a:spcAft>
                          <a:spcPts val="0"/>
                        </a:spcAf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殖民地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德国的全部海外殖民地由英、法、日等国瓜分</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72113270"/>
                  </a:ext>
                </a:extLst>
              </a:tr>
            </a:tbl>
          </a:graphicData>
        </a:graphic>
      </p:graphicFrame>
      <p:sp>
        <p:nvSpPr>
          <p:cNvPr id="4" name="矩形 3"/>
          <p:cNvSpPr/>
          <p:nvPr/>
        </p:nvSpPr>
        <p:spPr>
          <a:xfrm>
            <a:off x="8183438" y="908720"/>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670832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任法国总理克里孟梭曾说过：</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你不能相信国际联盟。</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这是因为他知道国际联盟的本质是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维护凡尔赛体系的工具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专门损害法国的利益</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一个单纯的国际信用组织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被美国控制的机构</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062758" y="1412776"/>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2034591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《九国公约》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在评价第一次世界大战后的国际局势时说：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近几十年来这两个国家的经济发展，积下了无数的易燃物，因此这两个国家必然会为争夺远东和太平洋地区的霸权而展开激烈的搏斗。</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材料中的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两个国家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是指</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英国与日本</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德国与英国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美国与日本</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德国与</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959302" y="2564904"/>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2563333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《九国公约》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规定：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尊重中国之主权与独立及领土与行政之完整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施用各种之权势，以期切实设立并维持各国在中国全境之商务实业机会均等之原则</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据此判断，该条约的真实意图是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维护中国主权不受侵犯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实现日本独霸中国局面</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确立欧洲战后统治秩序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保障各国在华共同</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权益</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862958" y="1988840"/>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355601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凡尔赛</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华盛顿体系是第一次世界大战后建立的世界性的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体系，但其帝国主义掠夺性质又使它包含着多种不可调和的矛盾，从而成为潜伏着战争危险的体系。材料旨在说明该体系</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调整了战后列强之间的关系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有利于全球经济恢复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标志着世界殖民体系形成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具有明显的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局限性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286894" y="1988840"/>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1601563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4557"/>
            <a:ext cx="11485848" cy="3970318"/>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枣庄中考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下表是一战后各方对某条约的看法，此条约是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德国魏玛共和国首任总理谢德曼：谁要是签署这样的条约，他的手就会烂掉！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英国首相劳合</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乔治：如果德国认为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年的和约不公平，那么它将会找到对战胜国进行报复的手段。</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协约国联军总司令福煦：这不是和平，不过是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年的休战。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《凡尔赛条约》</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《国际联盟盟约》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《九国公约》</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《慕尼黑协定》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017342" y="1908206"/>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
        <p:nvSpPr>
          <p:cNvPr id="5" name="矩形 4"/>
          <p:cNvSpPr/>
          <p:nvPr/>
        </p:nvSpPr>
        <p:spPr bwMode="auto">
          <a:xfrm>
            <a:off x="360854" y="2420888"/>
            <a:ext cx="11485848" cy="2160240"/>
          </a:xfrm>
          <a:prstGeom prst="rect">
            <a:avLst/>
          </a:prstGeom>
          <a:noFill/>
          <a:ln w="19050"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spAutoFit/>
          </a:bodyPr>
          <a:lstStyle/>
          <a:p>
            <a:pPr algn="just">
              <a:spcAft>
                <a:spcPts val="0"/>
              </a:spcAft>
            </a:pPr>
            <a:endParaRPr lang="zh-CN" altLang="en-US" sz="2800" kern="100" dirty="0" smtClean="0">
              <a:solidFill>
                <a:srgbClr val="FF0000"/>
              </a:solidFill>
            </a:endParaRPr>
          </a:p>
        </p:txBody>
      </p:sp>
      <p:pic>
        <p:nvPicPr>
          <p:cNvPr id="6" name="图片 5"/>
          <p:cNvPicPr>
            <a:picLocks noChangeAspect="1"/>
          </p:cNvPicPr>
          <p:nvPr/>
        </p:nvPicPr>
        <p:blipFill>
          <a:blip r:embed="rId2"/>
          <a:stretch>
            <a:fillRect/>
          </a:stretch>
        </p:blipFill>
        <p:spPr>
          <a:xfrm>
            <a:off x="360854" y="838751"/>
            <a:ext cx="7439025" cy="1028700"/>
          </a:xfrm>
          <a:prstGeom prst="rect">
            <a:avLst/>
          </a:prstGeom>
        </p:spPr>
      </p:pic>
    </p:spTree>
    <p:extLst>
      <p:ext uri="{BB962C8B-B14F-4D97-AF65-F5344CB8AC3E}">
        <p14:creationId xmlns:p14="http://schemas.microsoft.com/office/powerpoint/2010/main" val="3674162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德阳中考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改编</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创作于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年的一幅名为《三巨头》的漫画中，一个巨头正手执圆规指向欧洲大陆。根据漫画中的信息推断，漫画作者旨在</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肯定</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三巨头</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维护欧洲秩序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揭露</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三巨头</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结成军事同盟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讽刺</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三巨头</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操纵国际联盟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谴责</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三巨头</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推行</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强权政治</a:t>
            </a:r>
            <a:endParaRPr lang="zh-CN" altLang="en-US"/>
          </a:p>
        </p:txBody>
      </p:sp>
      <p:sp>
        <p:nvSpPr>
          <p:cNvPr id="3" name="矩形 2"/>
          <p:cNvSpPr/>
          <p:nvPr/>
        </p:nvSpPr>
        <p:spPr>
          <a:xfrm>
            <a:off x="9119542" y="1412776"/>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494217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1014</TotalTime>
  <Words>1189</Words>
  <Application>Microsoft Office PowerPoint</Application>
  <PresentationFormat>自定义</PresentationFormat>
  <Paragraphs>96</Paragraphs>
  <Slides>16</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16</vt:i4>
      </vt:variant>
    </vt:vector>
  </HeadingPairs>
  <TitlesOfParts>
    <vt:vector size="23"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296</cp:revision>
  <dcterms:created xsi:type="dcterms:W3CDTF">2020-11-06T05:24:40Z</dcterms:created>
  <dcterms:modified xsi:type="dcterms:W3CDTF">2024-12-17T01:38:15Z</dcterms:modified>
</cp:coreProperties>
</file>